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2"/>
  </p:notesMasterIdLst>
  <p:sldIdLst>
    <p:sldId id="256" r:id="rId3"/>
    <p:sldId id="257" r:id="rId4"/>
    <p:sldId id="334" r:id="rId5"/>
    <p:sldId id="259" r:id="rId6"/>
    <p:sldId id="336" r:id="rId7"/>
    <p:sldId id="371" r:id="rId8"/>
    <p:sldId id="372" r:id="rId9"/>
    <p:sldId id="262" r:id="rId10"/>
    <p:sldId id="373" r:id="rId11"/>
    <p:sldId id="377" r:id="rId12"/>
    <p:sldId id="378" r:id="rId13"/>
    <p:sldId id="379" r:id="rId14"/>
    <p:sldId id="380" r:id="rId15"/>
    <p:sldId id="381" r:id="rId16"/>
    <p:sldId id="382" r:id="rId17"/>
    <p:sldId id="374" r:id="rId18"/>
    <p:sldId id="264" r:id="rId19"/>
    <p:sldId id="267" r:id="rId20"/>
    <p:sldId id="268" r:id="rId21"/>
    <p:sldId id="269" r:id="rId22"/>
    <p:sldId id="375" r:id="rId23"/>
    <p:sldId id="270" r:id="rId24"/>
    <p:sldId id="271" r:id="rId25"/>
    <p:sldId id="272" r:id="rId26"/>
    <p:sldId id="383" r:id="rId27"/>
    <p:sldId id="386" r:id="rId28"/>
    <p:sldId id="279" r:id="rId29"/>
    <p:sldId id="387" r:id="rId30"/>
    <p:sldId id="278" r:id="rId31"/>
    <p:sldId id="281" r:id="rId32"/>
    <p:sldId id="283" r:id="rId33"/>
    <p:sldId id="384" r:id="rId34"/>
    <p:sldId id="385" r:id="rId35"/>
    <p:sldId id="389" r:id="rId36"/>
    <p:sldId id="388" r:id="rId37"/>
    <p:sldId id="390" r:id="rId38"/>
    <p:sldId id="391" r:id="rId39"/>
    <p:sldId id="393" r:id="rId40"/>
    <p:sldId id="394" r:id="rId41"/>
    <p:sldId id="284" r:id="rId42"/>
    <p:sldId id="376" r:id="rId43"/>
    <p:sldId id="396" r:id="rId44"/>
    <p:sldId id="398" r:id="rId45"/>
    <p:sldId id="395" r:id="rId46"/>
    <p:sldId id="285" r:id="rId47"/>
    <p:sldId id="286" r:id="rId48"/>
    <p:sldId id="287" r:id="rId49"/>
    <p:sldId id="288" r:id="rId50"/>
    <p:sldId id="289" r:id="rId5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2"/>
    <p:restoredTop sz="94719"/>
  </p:normalViewPr>
  <p:slideViewPr>
    <p:cSldViewPr snapToGrid="0">
      <p:cViewPr varScale="1">
        <p:scale>
          <a:sx n="196" d="100"/>
          <a:sy n="196" d="100"/>
        </p:scale>
        <p:origin x="52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98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10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ML Advanced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/>
              <a:t>Docker: </a:t>
            </a:r>
            <a:r>
              <a:rPr lang="ru-RU" sz="3200" b="0"/>
              <a:t>Структура, применение, деплой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FC7-8250-6142-8E2B-EE957420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Механизмы контейнеризации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096E-984E-304A-93B5-06724E0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13" y="1095785"/>
            <a:ext cx="2191155" cy="151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477A-51AF-8F42-B1C9-52911B47C24E}"/>
              </a:ext>
            </a:extLst>
          </p:cNvPr>
          <p:cNvSpPr txBox="1"/>
          <p:nvPr/>
        </p:nvSpPr>
        <p:spPr>
          <a:xfrm>
            <a:off x="622570" y="169979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AB943-3A93-2A47-9AB8-9EDD7F5F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44" y="1005448"/>
            <a:ext cx="2579001" cy="138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145C1-7225-0845-8FE6-115BD595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3233482"/>
            <a:ext cx="2717260" cy="1838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BBCBA-4CF4-3F4F-B7AC-498D54151D5F}"/>
              </a:ext>
            </a:extLst>
          </p:cNvPr>
          <p:cNvSpPr txBox="1"/>
          <p:nvPr/>
        </p:nvSpPr>
        <p:spPr>
          <a:xfrm>
            <a:off x="1163508" y="2920866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systemd-nspawn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80D70-9945-C148-9B59-4488E26C2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289" y="1142367"/>
            <a:ext cx="1622178" cy="1320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69CFD-DFAD-7043-80EE-4B74DAB8F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712" y="2363146"/>
            <a:ext cx="3371575" cy="27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67FE-39E2-D44F-A19D-46490D9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3B9E5-1CF3-6F4A-9DE0-2561B317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54" y="752732"/>
            <a:ext cx="4060044" cy="406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6465A-E9FA-6D46-93AD-722049EB5888}"/>
              </a:ext>
            </a:extLst>
          </p:cNvPr>
          <p:cNvSpPr txBox="1"/>
          <p:nvPr/>
        </p:nvSpPr>
        <p:spPr>
          <a:xfrm>
            <a:off x="447472" y="1628592"/>
            <a:ext cx="376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</a:rPr>
              <a:t>Chroot – </a:t>
            </a:r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change root </a:t>
            </a:r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смена корневого каталога</a:t>
            </a:r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 </a:t>
            </a:r>
            <a:endParaRPr lang="ru-RU" dirty="0"/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latin typeface="Roboto" panose="02000000000000000000" pitchFamily="2" charset="0"/>
              </a:rPr>
              <a:t>э</a:t>
            </a:r>
            <a:r>
              <a:rPr lang="ru-RU" sz="1800" dirty="0">
                <a:effectLst/>
                <a:latin typeface="Roboto" panose="02000000000000000000" pitchFamily="2" charset="0"/>
              </a:rPr>
              <a:t>то утилита в </a:t>
            </a:r>
            <a:r>
              <a:rPr lang="en-US" sz="1800" dirty="0">
                <a:effectLst/>
                <a:latin typeface="Roboto" panose="02000000000000000000" pitchFamily="2" charset="0"/>
              </a:rPr>
              <a:t>Unix-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подобн</a:t>
            </a:r>
            <a:r>
              <a:rPr lang="ru-RU" sz="1800" dirty="0">
                <a:latin typeface="Roboto" panose="02000000000000000000" pitchFamily="2" charset="0"/>
              </a:rPr>
              <a:t>ы</a:t>
            </a:r>
            <a:r>
              <a:rPr lang="ru-RU" sz="1800" dirty="0">
                <a:effectLst/>
                <a:latin typeface="Roboto" panose="02000000000000000000" pitchFamily="2" charset="0"/>
              </a:rPr>
              <a:t>х системах, 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позволяет изменить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корневой каталог процесса на другой каталог в файловой системе.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7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D876-B228-1444-88EA-9247342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LXC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B5F2-C8F4-1B46-9152-0C776640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10152" r="42616" b="8146"/>
          <a:stretch/>
        </p:blipFill>
        <p:spPr>
          <a:xfrm>
            <a:off x="1442795" y="421532"/>
            <a:ext cx="541647" cy="472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8FA65-DC8E-874F-AEBC-8D7BA15108EC}"/>
              </a:ext>
            </a:extLst>
          </p:cNvPr>
          <p:cNvSpPr txBox="1"/>
          <p:nvPr/>
        </p:nvSpPr>
        <p:spPr>
          <a:xfrm>
            <a:off x="551234" y="1586865"/>
            <a:ext cx="35992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Linux Containers</a:t>
            </a:r>
            <a:r>
              <a:rPr lang="en-US" sz="1800" dirty="0">
                <a:effectLst/>
                <a:latin typeface="Roboto" panose="02000000000000000000" pitchFamily="2" charset="0"/>
              </a:rPr>
              <a:t> –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технология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изоляции процессов и ресурсов между различными приложениями и сервисами. 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D054-5175-BE44-9E35-2D073D8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7" t="7727" r="4114" b="2513"/>
          <a:stretch/>
        </p:blipFill>
        <p:spPr>
          <a:xfrm>
            <a:off x="4831404" y="421531"/>
            <a:ext cx="3936460" cy="4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E87-CD9F-714D-823C-0FF280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systemd-nspawn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23F9-A001-7948-830E-F34C0A435A95}"/>
              </a:ext>
            </a:extLst>
          </p:cNvPr>
          <p:cNvSpPr txBox="1"/>
          <p:nvPr/>
        </p:nvSpPr>
        <p:spPr>
          <a:xfrm>
            <a:off x="500550" y="1718553"/>
            <a:ext cx="4233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ru-RU" sz="1800" dirty="0">
                <a:effectLst/>
                <a:latin typeface="Roboto" panose="02000000000000000000" pitchFamily="2" charset="0"/>
              </a:rPr>
              <a:t>это утилита 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входящая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состав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инициализации </a:t>
            </a:r>
            <a:r>
              <a:rPr lang="en-US" sz="1800" dirty="0" err="1">
                <a:effectLst/>
                <a:latin typeface="Roboto" panose="02000000000000000000" pitchFamily="2" charset="0"/>
              </a:rPr>
              <a:t>systemd</a:t>
            </a:r>
            <a:r>
              <a:rPr lang="en-US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Linux.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похож на команду </a:t>
            </a:r>
            <a:r>
              <a:rPr lang="en-US" sz="1800" i="1" dirty="0">
                <a:effectLst/>
                <a:latin typeface="Roboto" panose="02000000000000000000" pitchFamily="2" charset="0"/>
              </a:rPr>
              <a:t>chroot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но обеспечивает лучшую изоляцию </a:t>
            </a:r>
            <a:r>
              <a:rPr lang="ru-RU" sz="1800" dirty="0" err="1">
                <a:effectLst/>
                <a:latin typeface="Roboto" panose="02000000000000000000" pitchFamily="2" charset="0"/>
              </a:rPr>
              <a:t>контенйера</a:t>
            </a:r>
            <a:r>
              <a:rPr lang="ru-RU" sz="1800" dirty="0">
                <a:effectLst/>
                <a:latin typeface="Roboto" panose="02000000000000000000" pitchFamily="2" charset="0"/>
              </a:rPr>
              <a:t> от хост системы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A320-59CD-714C-A35F-3D45919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11" y="1579780"/>
            <a:ext cx="4383339" cy="29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6C46-A300-6143-BEA7-4184EAB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3" y="0"/>
            <a:ext cx="4715078" cy="131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B5BB4-3C47-3B4C-996D-763398AF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52" y="994755"/>
            <a:ext cx="4961091" cy="389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0502-BC52-BD48-87D8-58E9BC55FBA1}"/>
              </a:ext>
            </a:extLst>
          </p:cNvPr>
          <p:cNvSpPr txBox="1"/>
          <p:nvPr/>
        </p:nvSpPr>
        <p:spPr>
          <a:xfrm>
            <a:off x="557719" y="1979518"/>
            <a:ext cx="267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podman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ru-RU" sz="1800" b="1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это утилита 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управления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контейнерами на базе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Linux,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является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альтернативой </a:t>
            </a:r>
            <a:r>
              <a:rPr lang="en-US" sz="1800" dirty="0">
                <a:effectLst/>
                <a:latin typeface="Roboto" panose="02000000000000000000" pitchFamily="2" charset="0"/>
              </a:rPr>
              <a:t>Docker.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0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A2B05-3E77-624B-83E1-87ED35DF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" y="128323"/>
            <a:ext cx="3391711" cy="80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A556-7999-684B-B20C-8C0103F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6" y="1120437"/>
            <a:ext cx="3454400" cy="3175000"/>
          </a:xfrm>
          <a:prstGeom prst="rect">
            <a:avLst/>
          </a:prstGeom>
        </p:spPr>
      </p:pic>
      <p:pic>
        <p:nvPicPr>
          <p:cNvPr id="6" name="Google Shape;245;p40">
            <a:extLst>
              <a:ext uri="{FF2B5EF4-FFF2-40B4-BE49-F238E27FC236}">
                <a16:creationId xmlns:a16="http://schemas.microsoft.com/office/drawing/2014/main" id="{778E4B63-E93A-5B4E-AA45-CDB1E2F8B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136" y="1738008"/>
            <a:ext cx="5025958" cy="2440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43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B36FD-8933-EA4F-8648-6AF881E9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0" y="0"/>
            <a:ext cx="91704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500550" y="1426624"/>
            <a:ext cx="6997530" cy="32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40132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Легковесные изолированные окружения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слои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 и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файловой 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Компоновка и предсказуемость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Простое управления зависимостями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Дистрибуцию и тиражируемость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Стандартизация описания окружения, сборки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DA54-EBBA-8348-B165-AF9DA09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16" y="339913"/>
            <a:ext cx="1892834" cy="15642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DF6D-C83E-DF4F-8188-173B55EB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76" y="909400"/>
            <a:ext cx="4812625" cy="39547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namespaces</a:t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357878" y="1900420"/>
            <a:ext cx="4622684" cy="245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Изоляция окружения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Индивидуальный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каждого контейнера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Pid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mount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прекращает свое существование после  окончания работы PID1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24100-ECFE-0641-8105-5519C575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29" y="1493617"/>
            <a:ext cx="3811621" cy="2858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cgroups</a:t>
            </a:r>
            <a:endParaRPr/>
          </a:p>
        </p:txBody>
      </p:sp>
      <p:sp>
        <p:nvSpPr>
          <p:cNvPr id="263" name="Google Shape;263;p43"/>
          <p:cNvSpPr txBox="1"/>
          <p:nvPr/>
        </p:nvSpPr>
        <p:spPr>
          <a:xfrm>
            <a:off x="500550" y="1346630"/>
            <a:ext cx="3396999" cy="363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контейнерами общих ресурсов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доступа к ресурсам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т.ч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устройствам)</a:t>
            </a: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Ограничение доступа к системным вызовам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ресурсами: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CPU,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5C44E-DFDB-9E46-ABEB-EE69D6F8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56" y="1519903"/>
            <a:ext cx="4881394" cy="3292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9" y="1900777"/>
            <a:ext cx="5918200" cy="181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5" y="1900777"/>
            <a:ext cx="2421466" cy="181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6105909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3780817" y="2571750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1698916" y="2565449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3933666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1827221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601" y="1135380"/>
            <a:ext cx="6944797" cy="360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2" y="1063464"/>
            <a:ext cx="7583496" cy="360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ru-RU" sz="3200" dirty="0" err="1"/>
              <a:t>union</a:t>
            </a:r>
            <a:r>
              <a:rPr lang="ru-RU" sz="3200" dirty="0"/>
              <a:t> </a:t>
            </a:r>
            <a:r>
              <a:rPr lang="ru-RU" sz="3200" dirty="0" err="1"/>
              <a:t>fs</a:t>
            </a:r>
            <a:r>
              <a:rPr lang="ru-RU" sz="3200" dirty="0"/>
              <a:t> - пример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82EEB-78D6-9A44-AB4C-531FF25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45856"/>
            <a:ext cx="4147942" cy="40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13DD4-8BB6-AC4C-959B-5334AD2F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07" y="945856"/>
            <a:ext cx="3684081" cy="67404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9ACCFC8-205B-174F-BE97-4BF99330F254}"/>
              </a:ext>
            </a:extLst>
          </p:cNvPr>
          <p:cNvSpPr/>
          <p:nvPr/>
        </p:nvSpPr>
        <p:spPr>
          <a:xfrm>
            <a:off x="4648492" y="1159457"/>
            <a:ext cx="649840" cy="460442"/>
          </a:xfrm>
          <a:custGeom>
            <a:avLst/>
            <a:gdLst>
              <a:gd name="connsiteX0" fmla="*/ 0 w 642026"/>
              <a:gd name="connsiteY0" fmla="*/ 460442 h 460442"/>
              <a:gd name="connsiteX1" fmla="*/ 6486 w 642026"/>
              <a:gd name="connsiteY1" fmla="*/ 0 h 460442"/>
              <a:gd name="connsiteX2" fmla="*/ 642026 w 642026"/>
              <a:gd name="connsiteY2" fmla="*/ 6485 h 460442"/>
              <a:gd name="connsiteX3" fmla="*/ 642026 w 642026"/>
              <a:gd name="connsiteY3" fmla="*/ 201038 h 460442"/>
              <a:gd name="connsiteX4" fmla="*/ 0 w 642026"/>
              <a:gd name="connsiteY4" fmla="*/ 460442 h 4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460442">
                <a:moveTo>
                  <a:pt x="0" y="460442"/>
                </a:moveTo>
                <a:lnTo>
                  <a:pt x="6486" y="0"/>
                </a:lnTo>
                <a:lnTo>
                  <a:pt x="642026" y="6485"/>
                </a:lnTo>
                <a:lnTo>
                  <a:pt x="642026" y="201038"/>
                </a:lnTo>
                <a:lnTo>
                  <a:pt x="0" y="4604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5AD5CB-11F1-AE42-BB72-C2C53A0A4757}"/>
              </a:ext>
            </a:extLst>
          </p:cNvPr>
          <p:cNvSpPr/>
          <p:nvPr/>
        </p:nvSpPr>
        <p:spPr>
          <a:xfrm>
            <a:off x="4647828" y="1371600"/>
            <a:ext cx="649840" cy="3584575"/>
          </a:xfrm>
          <a:custGeom>
            <a:avLst/>
            <a:gdLst>
              <a:gd name="connsiteX0" fmla="*/ 0 w 648511"/>
              <a:gd name="connsiteY0" fmla="*/ 259405 h 3579779"/>
              <a:gd name="connsiteX1" fmla="*/ 648511 w 648511"/>
              <a:gd name="connsiteY1" fmla="*/ 0 h 3579779"/>
              <a:gd name="connsiteX2" fmla="*/ 648511 w 648511"/>
              <a:gd name="connsiteY2" fmla="*/ 201039 h 3579779"/>
              <a:gd name="connsiteX3" fmla="*/ 0 w 648511"/>
              <a:gd name="connsiteY3" fmla="*/ 3579779 h 3579779"/>
              <a:gd name="connsiteX4" fmla="*/ 0 w 648511"/>
              <a:gd name="connsiteY4" fmla="*/ 259405 h 35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511" h="3579779">
                <a:moveTo>
                  <a:pt x="0" y="259405"/>
                </a:moveTo>
                <a:lnTo>
                  <a:pt x="648511" y="0"/>
                </a:lnTo>
                <a:lnTo>
                  <a:pt x="648511" y="201039"/>
                </a:lnTo>
                <a:lnTo>
                  <a:pt x="0" y="3579779"/>
                </a:lnTo>
                <a:lnTo>
                  <a:pt x="0" y="259405"/>
                </a:lnTo>
                <a:close/>
              </a:path>
            </a:pathLst>
          </a:custGeom>
          <a:solidFill>
            <a:srgbClr val="E5F3FD"/>
          </a:solidFill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384FDB-DE68-0644-B3B1-BAF7AC4620C2}"/>
              </a:ext>
            </a:extLst>
          </p:cNvPr>
          <p:cNvSpPr/>
          <p:nvPr/>
        </p:nvSpPr>
        <p:spPr>
          <a:xfrm>
            <a:off x="505048" y="1630265"/>
            <a:ext cx="4143443" cy="3351106"/>
          </a:xfrm>
          <a:custGeom>
            <a:avLst/>
            <a:gdLst>
              <a:gd name="connsiteX0" fmla="*/ 4146697 w 4152013"/>
              <a:gd name="connsiteY0" fmla="*/ 0 h 3354572"/>
              <a:gd name="connsiteX1" fmla="*/ 5316 w 4152013"/>
              <a:gd name="connsiteY1" fmla="*/ 21265 h 3354572"/>
              <a:gd name="connsiteX2" fmla="*/ 0 w 4152013"/>
              <a:gd name="connsiteY2" fmla="*/ 3354572 h 3354572"/>
              <a:gd name="connsiteX3" fmla="*/ 4152013 w 4152013"/>
              <a:gd name="connsiteY3" fmla="*/ 3338623 h 3354572"/>
              <a:gd name="connsiteX4" fmla="*/ 4146697 w 4152013"/>
              <a:gd name="connsiteY4" fmla="*/ 0 h 335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013" h="3354572">
                <a:moveTo>
                  <a:pt x="4146697" y="0"/>
                </a:moveTo>
                <a:lnTo>
                  <a:pt x="5316" y="21265"/>
                </a:lnTo>
                <a:lnTo>
                  <a:pt x="0" y="3354572"/>
                </a:lnTo>
                <a:lnTo>
                  <a:pt x="4152013" y="3338623"/>
                </a:lnTo>
                <a:lnTo>
                  <a:pt x="4146697" y="0"/>
                </a:lnTo>
                <a:close/>
              </a:path>
            </a:pathLst>
          </a:custGeom>
          <a:noFill/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181DA-8D45-8A46-A1A9-CB9E65C8BF67}"/>
              </a:ext>
            </a:extLst>
          </p:cNvPr>
          <p:cNvSpPr txBox="1"/>
          <p:nvPr/>
        </p:nvSpPr>
        <p:spPr>
          <a:xfrm>
            <a:off x="500549" y="1176211"/>
            <a:ext cx="535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Позволяют отделить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жизненный цикл данных, которые он в себе хранит, от жизни самого контейнера, который эти данные создал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88931-1B66-8B4F-B3CB-224CA43C6855}"/>
              </a:ext>
            </a:extLst>
          </p:cNvPr>
          <p:cNvSpPr txBox="1"/>
          <p:nvPr/>
        </p:nvSpPr>
        <p:spPr>
          <a:xfrm>
            <a:off x="500549" y="1999730"/>
            <a:ext cx="8191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Типы </a:t>
            </a:r>
            <a:r>
              <a:rPr lang="en-US" b="1" dirty="0"/>
              <a:t>volumes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Volumes - </a:t>
            </a:r>
            <a:r>
              <a:rPr lang="ru-RU" dirty="0"/>
              <a:t>тома управляемые </a:t>
            </a:r>
            <a:r>
              <a:rPr lang="en-US" dirty="0"/>
              <a:t>Docker'</a:t>
            </a:r>
            <a:r>
              <a:rPr lang="ru-RU" dirty="0"/>
              <a:t>ом. Другие процессы</a:t>
            </a:r>
            <a:r>
              <a:rPr lang="en-US" dirty="0"/>
              <a:t> </a:t>
            </a:r>
            <a:r>
              <a:rPr lang="ru-RU" dirty="0"/>
              <a:t>не должны</a:t>
            </a:r>
            <a:r>
              <a:rPr lang="en-US" dirty="0"/>
              <a:t> </a:t>
            </a:r>
            <a:r>
              <a:rPr lang="ru-RU" dirty="0"/>
              <a:t>иметь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mount - </a:t>
            </a:r>
            <a:r>
              <a:rPr lang="ru-RU" dirty="0"/>
              <a:t>директории в файловой системе. Любой процесс может получить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tmpfs</a:t>
            </a:r>
            <a:r>
              <a:rPr lang="en-US" dirty="0"/>
              <a:t> - </a:t>
            </a:r>
            <a:r>
              <a:rPr lang="ru-RU" dirty="0"/>
              <a:t>тома расположенные в памяти хоста. Никогда не записываются</a:t>
            </a:r>
            <a:r>
              <a:rPr lang="en-US" dirty="0"/>
              <a:t> </a:t>
            </a:r>
            <a:r>
              <a:rPr lang="ru-RU" dirty="0"/>
              <a:t>на диск.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F4648-9C56-304A-A5FD-6170525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19" y="3096282"/>
            <a:ext cx="4614747" cy="19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3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262C-0B41-CD4F-8657-4C7268B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66" y="1426624"/>
            <a:ext cx="6757481" cy="338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сеть Bridge network</a:t>
            </a:r>
            <a:endParaRPr/>
          </a:p>
        </p:txBody>
      </p:sp>
      <p:sp>
        <p:nvSpPr>
          <p:cNvPr id="328" name="Google Shape;328;p53"/>
          <p:cNvSpPr txBox="1"/>
          <p:nvPr/>
        </p:nvSpPr>
        <p:spPr>
          <a:xfrm>
            <a:off x="311700" y="1445980"/>
            <a:ext cx="8142900" cy="13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508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нужно отделить контейнер или группу контейнеров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5080" lvl="0" indent="-285750" algn="l" rtl="0">
              <a:lnSpc>
                <a:spcPct val="100699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Контейнер может быть подключен к нескольким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сетям (без рестарта)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Произвольные диапазоны IP-адресов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334;p54">
            <a:extLst>
              <a:ext uri="{FF2B5EF4-FFF2-40B4-BE49-F238E27FC236}">
                <a16:creationId xmlns:a16="http://schemas.microsoft.com/office/drawing/2014/main" id="{F4932ED1-CB98-1B4B-92B9-CE75D16FF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710" y="2360580"/>
            <a:ext cx="4150590" cy="23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A39B-462B-8A4F-B353-676585F8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92002-1F03-3A41-B2A3-B7F092B6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974273"/>
            <a:ext cx="4564008" cy="257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13F86-4620-B94F-AB61-7A0776569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" r="10188"/>
          <a:stretch/>
        </p:blipFill>
        <p:spPr>
          <a:xfrm>
            <a:off x="5395975" y="1426624"/>
            <a:ext cx="3625175" cy="3266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B85C4-C561-5548-A2AA-3A6A9DAE968B}"/>
              </a:ext>
            </a:extLst>
          </p:cNvPr>
          <p:cNvSpPr txBox="1"/>
          <p:nvPr/>
        </p:nvSpPr>
        <p:spPr>
          <a:xfrm>
            <a:off x="966281" y="1392671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–p 8080:80 –p 6603:3306</a:t>
            </a:r>
          </a:p>
        </p:txBody>
      </p:sp>
    </p:spTree>
    <p:extLst>
      <p:ext uri="{BB962C8B-B14F-4D97-AF65-F5344CB8AC3E}">
        <p14:creationId xmlns:p14="http://schemas.microsoft.com/office/powerpoint/2010/main" val="398365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en-US" sz="3200" dirty="0"/>
              <a:t> hub</a:t>
            </a:r>
            <a:endParaRPr dirty="0"/>
          </a:p>
        </p:txBody>
      </p:sp>
      <p:sp>
        <p:nvSpPr>
          <p:cNvPr id="321" name="Google Shape;321;p52"/>
          <p:cNvSpPr txBox="1"/>
          <p:nvPr/>
        </p:nvSpPr>
        <p:spPr>
          <a:xfrm>
            <a:off x="500550" y="1426624"/>
            <a:ext cx="59588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называемый приватный “репозиторий” для хранения image.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hub, Private registry, Docker Store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68" y="3167815"/>
            <a:ext cx="8839182" cy="135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Docker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основные команды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5217-2AAF-7D44-A361-6CFC26D3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67"/>
            <a:ext cx="9144000" cy="33315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Управление </a:t>
            </a:r>
            <a:r>
              <a:rPr lang="ru-RU" sz="1800" dirty="0" err="1"/>
              <a:t>многоконтейнерными</a:t>
            </a:r>
            <a:r>
              <a:rPr lang="ru-RU" sz="1800" dirty="0"/>
              <a:t> </a:t>
            </a:r>
          </a:p>
          <a:p>
            <a:r>
              <a:rPr lang="ru-RU" sz="1800" dirty="0"/>
              <a:t>приложениями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CFC9E-CC75-E94C-A321-6E8E04B1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865550"/>
            <a:ext cx="4723590" cy="10154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образа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400F-297B-424F-A8D9-6882E5C5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b="13119"/>
          <a:stretch/>
        </p:blipFill>
        <p:spPr>
          <a:xfrm>
            <a:off x="3702996" y="155643"/>
            <a:ext cx="5146736" cy="119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300048" y="1601705"/>
            <a:ext cx="4129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Текстов</a:t>
            </a:r>
            <a:r>
              <a:rPr lang="ru-RU" sz="2000" dirty="0">
                <a:latin typeface="Roboto" panose="02000000000000000000" pitchFamily="2" charset="0"/>
              </a:rPr>
              <a:t>ый</a:t>
            </a:r>
            <a:r>
              <a:rPr lang="ru-RU" sz="2000" dirty="0">
                <a:effectLst/>
                <a:latin typeface="Roboto" panose="02000000000000000000" pitchFamily="2" charset="0"/>
              </a:rPr>
              <a:t> файл с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инструкциями </a:t>
            </a:r>
            <a:endParaRPr lang="ru-RU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Инструкции декларативно описывают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каждая</a:t>
            </a:r>
            <a:r>
              <a:rPr lang="en-TR" sz="2000" dirty="0">
                <a:effectLst/>
                <a:latin typeface="Roboto" panose="02000000000000000000" pitchFamily="2" charset="0"/>
              </a:rPr>
              <a:t>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</a:t>
            </a:r>
            <a:r>
              <a:rPr lang="en-TR" sz="2000" dirty="0">
                <a:effectLst/>
                <a:latin typeface="Roboto" panose="02000000000000000000" pitchFamily="2" charset="0"/>
              </a:rPr>
              <a:t> – </a:t>
            </a:r>
            <a:r>
              <a:rPr lang="ru-RU" sz="2000" dirty="0">
                <a:effectLst/>
                <a:latin typeface="Roboto" panose="02000000000000000000" pitchFamily="2" charset="0"/>
              </a:rPr>
              <a:t>промежуточный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сам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делает </a:t>
            </a:r>
            <a:r>
              <a:rPr lang="en-US" sz="2000" dirty="0">
                <a:effectLst/>
                <a:latin typeface="Roboto" panose="02000000000000000000" pitchFamily="2" charset="0"/>
              </a:rPr>
              <a:t>docker daemon </a:t>
            </a: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3DC0-B57F-B149-A772-964F7358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8" y="2010383"/>
            <a:ext cx="4392933" cy="2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77800" y="1566607"/>
            <a:ext cx="7988400" cy="73115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647700" y="1614402"/>
            <a:ext cx="8226300" cy="6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645AD"/>
                </a:solidFill>
              </a:rPr>
              <a:t>#!/bin/bash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19836"/>
                </a:solidFill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A61C00"/>
                </a:solidFill>
              </a:rPr>
              <a:t>“Hello world”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9E14D-4EA6-044D-A5C4-17433E4C1CD5}"/>
              </a:ext>
            </a:extLst>
          </p:cNvPr>
          <p:cNvSpPr txBox="1"/>
          <p:nvPr/>
        </p:nvSpPr>
        <p:spPr>
          <a:xfrm>
            <a:off x="577800" y="120185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script.sh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9983B-FCB5-BA4A-8FB1-89F1080E6F59}"/>
              </a:ext>
            </a:extLst>
          </p:cNvPr>
          <p:cNvSpPr txBox="1"/>
          <p:nvPr/>
        </p:nvSpPr>
        <p:spPr>
          <a:xfrm>
            <a:off x="577799" y="238076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3D7BE9E8-92A4-9A4B-BD3C-CD76BF3BA189}"/>
              </a:ext>
            </a:extLst>
          </p:cNvPr>
          <p:cNvSpPr/>
          <p:nvPr/>
        </p:nvSpPr>
        <p:spPr>
          <a:xfrm>
            <a:off x="577800" y="2772192"/>
            <a:ext cx="7988400" cy="116944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19C69A4A-F725-1E4C-93AC-2980B5E96433}"/>
              </a:ext>
            </a:extLst>
          </p:cNvPr>
          <p:cNvSpPr txBox="1">
            <a:spLocks/>
          </p:cNvSpPr>
          <p:nvPr/>
        </p:nvSpPr>
        <p:spPr>
          <a:xfrm>
            <a:off x="647700" y="2819988"/>
            <a:ext cx="7633781" cy="11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FROM ubuntu:16.04</a:t>
            </a:r>
          </a:p>
          <a:p>
            <a:pPr marL="0" indent="0"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maintainer="nikita@express42.com" LABEL version="1.0"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description="Simple docker image \ with your script"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COPY ./</a:t>
            </a:r>
            <a:r>
              <a:rPr lang="en-US" dirty="0" err="1">
                <a:solidFill>
                  <a:schemeClr val="tx1"/>
                </a:solidFill>
              </a:rPr>
              <a:t>script.sh</a:t>
            </a:r>
            <a:r>
              <a:rPr lang="en-US" dirty="0">
                <a:solidFill>
                  <a:schemeClr val="tx1"/>
                </a:solidFill>
              </a:rPr>
              <a:t> /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331A-89F0-E246-9C88-F32EDC94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</a:t>
            </a:r>
            <a:r>
              <a:rPr lang="en-US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1417-8A72-B943-B17F-A45DFF8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67440"/>
            <a:ext cx="5569726" cy="3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7A73-0947-C942-B942-386758D8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050B-D062-854B-97EB-E167611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75" y="1289337"/>
            <a:ext cx="8643450" cy="33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1A28-64BB-BF42-824F-D052405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наш контейнер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B7DA-E765-644A-811A-5792109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574800"/>
            <a:ext cx="7048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23F5B-2824-084F-B024-D6E27CB6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7" y="1426624"/>
            <a:ext cx="4300831" cy="2478121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B54DBB09-6465-FB4A-AED6-C60CD213D0A0}"/>
              </a:ext>
            </a:extLst>
          </p:cNvPr>
          <p:cNvSpPr/>
          <p:nvPr/>
        </p:nvSpPr>
        <p:spPr>
          <a:xfrm>
            <a:off x="4760850" y="2470826"/>
            <a:ext cx="661481" cy="484632"/>
          </a:xfrm>
          <a:custGeom>
            <a:avLst/>
            <a:gdLst>
              <a:gd name="connsiteX0" fmla="*/ 0 w 661481"/>
              <a:gd name="connsiteY0" fmla="*/ 121158 h 484632"/>
              <a:gd name="connsiteX1" fmla="*/ 419165 w 661481"/>
              <a:gd name="connsiteY1" fmla="*/ 121158 h 484632"/>
              <a:gd name="connsiteX2" fmla="*/ 419165 w 661481"/>
              <a:gd name="connsiteY2" fmla="*/ 0 h 484632"/>
              <a:gd name="connsiteX3" fmla="*/ 661481 w 661481"/>
              <a:gd name="connsiteY3" fmla="*/ 242316 h 484632"/>
              <a:gd name="connsiteX4" fmla="*/ 419165 w 661481"/>
              <a:gd name="connsiteY4" fmla="*/ 484632 h 484632"/>
              <a:gd name="connsiteX5" fmla="*/ 419165 w 661481"/>
              <a:gd name="connsiteY5" fmla="*/ 363474 h 484632"/>
              <a:gd name="connsiteX6" fmla="*/ 0 w 661481"/>
              <a:gd name="connsiteY6" fmla="*/ 363474 h 484632"/>
              <a:gd name="connsiteX7" fmla="*/ 121158 w 661481"/>
              <a:gd name="connsiteY7" fmla="*/ 242316 h 484632"/>
              <a:gd name="connsiteX8" fmla="*/ 0 w 661481"/>
              <a:gd name="connsiteY8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1481" h="484632" extrusionOk="0">
                <a:moveTo>
                  <a:pt x="0" y="121158"/>
                </a:moveTo>
                <a:cubicBezTo>
                  <a:pt x="185616" y="120389"/>
                  <a:pt x="255830" y="108830"/>
                  <a:pt x="419165" y="121158"/>
                </a:cubicBezTo>
                <a:cubicBezTo>
                  <a:pt x="420996" y="75069"/>
                  <a:pt x="411446" y="15125"/>
                  <a:pt x="419165" y="0"/>
                </a:cubicBezTo>
                <a:cubicBezTo>
                  <a:pt x="472752" y="62695"/>
                  <a:pt x="555939" y="117289"/>
                  <a:pt x="661481" y="242316"/>
                </a:cubicBezTo>
                <a:cubicBezTo>
                  <a:pt x="582346" y="338830"/>
                  <a:pt x="524732" y="393339"/>
                  <a:pt x="419165" y="484632"/>
                </a:cubicBezTo>
                <a:cubicBezTo>
                  <a:pt x="413131" y="471836"/>
                  <a:pt x="420275" y="415788"/>
                  <a:pt x="419165" y="363474"/>
                </a:cubicBezTo>
                <a:cubicBezTo>
                  <a:pt x="363370" y="355869"/>
                  <a:pt x="116454" y="358825"/>
                  <a:pt x="0" y="363474"/>
                </a:cubicBezTo>
                <a:cubicBezTo>
                  <a:pt x="46077" y="325778"/>
                  <a:pt x="71842" y="297775"/>
                  <a:pt x="121158" y="242316"/>
                </a:cubicBezTo>
                <a:cubicBezTo>
                  <a:pt x="84186" y="204178"/>
                  <a:pt x="44160" y="174799"/>
                  <a:pt x="0" y="12115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C339E-0233-1542-9DC7-B62455DF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3" y="2167996"/>
            <a:ext cx="3300106" cy="995376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BC0CFAD-6CC6-AA40-BC21-1DE0BCFB3F60}"/>
              </a:ext>
            </a:extLst>
          </p:cNvPr>
          <p:cNvSpPr/>
          <p:nvPr/>
        </p:nvSpPr>
        <p:spPr>
          <a:xfrm>
            <a:off x="181583" y="3482502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9864-F696-4B49-B294-3341693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Выполнить скрипт сразу после запуска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10F8-AF22-CC49-9286-DA7FD9D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6" y="1047336"/>
            <a:ext cx="5259396" cy="304882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7DC5B1-2959-4145-A5EF-71EB38C73BA4}"/>
              </a:ext>
            </a:extLst>
          </p:cNvPr>
          <p:cNvSpPr/>
          <p:nvPr/>
        </p:nvSpPr>
        <p:spPr>
          <a:xfrm>
            <a:off x="0" y="3664084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D7F53-E901-BB48-921B-6E21494C9049}"/>
              </a:ext>
            </a:extLst>
          </p:cNvPr>
          <p:cNvSpPr/>
          <p:nvPr/>
        </p:nvSpPr>
        <p:spPr>
          <a:xfrm>
            <a:off x="3287949" y="3391711"/>
            <a:ext cx="2775625" cy="82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4CCEC-FA92-7646-902B-5498737F43FF}"/>
              </a:ext>
            </a:extLst>
          </p:cNvPr>
          <p:cNvGrpSpPr/>
          <p:nvPr/>
        </p:nvGrpSpPr>
        <p:grpSpPr>
          <a:xfrm>
            <a:off x="3612571" y="3716877"/>
            <a:ext cx="5408579" cy="620876"/>
            <a:chOff x="3612571" y="3159941"/>
            <a:chExt cx="5408579" cy="620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5504B2-6079-E640-B072-6E2ED7BE20E1}"/>
                </a:ext>
              </a:extLst>
            </p:cNvPr>
            <p:cNvSpPr/>
            <p:nvPr/>
          </p:nvSpPr>
          <p:spPr>
            <a:xfrm>
              <a:off x="5719865" y="3444439"/>
              <a:ext cx="914400" cy="298315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F20E8-D839-F54A-9A79-182ADF880E83}"/>
                </a:ext>
              </a:extLst>
            </p:cNvPr>
            <p:cNvGrpSpPr/>
            <p:nvPr/>
          </p:nvGrpSpPr>
          <p:grpSpPr>
            <a:xfrm>
              <a:off x="3612571" y="3159941"/>
              <a:ext cx="5408579" cy="620876"/>
              <a:chOff x="3612571" y="3159941"/>
              <a:chExt cx="5408579" cy="620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0879DD-C422-AD40-95F4-FD90D5614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683"/>
              <a:stretch/>
            </p:blipFill>
            <p:spPr>
              <a:xfrm>
                <a:off x="3612571" y="3159941"/>
                <a:ext cx="5408579" cy="620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F3E6AA-3F3B-DE40-AF07-37E890B92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4" t="65394" r="59538" b="346"/>
              <a:stretch/>
            </p:blipFill>
            <p:spPr>
              <a:xfrm>
                <a:off x="5719865" y="3457895"/>
                <a:ext cx="2090319" cy="3207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8170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00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2223430"/>
          </a:xfrm>
        </p:spPr>
        <p:txBody>
          <a:bodyPr>
            <a:normAutofit/>
          </a:bodyPr>
          <a:lstStyle/>
          <a:p>
            <a:r>
              <a:rPr lang="ru-RU" dirty="0"/>
              <a:t>Запустить простой контейнер</a:t>
            </a:r>
          </a:p>
          <a:p>
            <a:r>
              <a:rPr lang="ru-RU" dirty="0"/>
              <a:t>Подключиться к контейнеру</a:t>
            </a:r>
          </a:p>
          <a:p>
            <a:r>
              <a:rPr lang="ru-RU" dirty="0"/>
              <a:t>Запустить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и подключиться к нему</a:t>
            </a:r>
            <a:endParaRPr lang="en-US" dirty="0"/>
          </a:p>
          <a:p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</a:t>
            </a:r>
          </a:p>
          <a:p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77800" y="1566607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647700" y="1614402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docker build –f </a:t>
            </a:r>
            <a:r>
              <a:rPr lang="en-US" dirty="0" err="1">
                <a:solidFill>
                  <a:schemeClr val="tx1"/>
                </a:solidFill>
              </a:rPr>
              <a:t>flask.Dockerfile</a:t>
            </a:r>
            <a:r>
              <a:rPr lang="en-US" dirty="0">
                <a:solidFill>
                  <a:schemeClr val="tx1"/>
                </a:solidFill>
              </a:rPr>
              <a:t> -t </a:t>
            </a:r>
            <a:r>
              <a:rPr lang="en-US" dirty="0" err="1">
                <a:solidFill>
                  <a:schemeClr val="tx1"/>
                </a:solidFill>
              </a:rPr>
              <a:t>dummy_flask_api</a:t>
            </a:r>
            <a:r>
              <a:rPr lang="en-US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docker run -d -p 5001:5001 </a:t>
            </a:r>
            <a:r>
              <a:rPr lang="en-US" dirty="0" err="1">
                <a:solidFill>
                  <a:schemeClr val="tx1"/>
                </a:solidFill>
              </a:rPr>
              <a:t>dummy_flask_api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docker build –f </a:t>
            </a:r>
            <a:r>
              <a:rPr lang="en-US" dirty="0" err="1">
                <a:solidFill>
                  <a:schemeClr val="tx1"/>
                </a:solidFill>
              </a:rPr>
              <a:t>fastapi.Dockerfile</a:t>
            </a:r>
            <a:r>
              <a:rPr lang="en-US" dirty="0">
                <a:solidFill>
                  <a:schemeClr val="tx1"/>
                </a:solidFill>
              </a:rPr>
              <a:t> -t </a:t>
            </a:r>
            <a:r>
              <a:rPr lang="en-US" dirty="0" err="1">
                <a:solidFill>
                  <a:schemeClr val="tx1"/>
                </a:solidFill>
              </a:rPr>
              <a:t>dummy_fast_api</a:t>
            </a:r>
            <a:r>
              <a:rPr lang="en-US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docker run -d -p 5002:5002 </a:t>
            </a:r>
            <a:r>
              <a:rPr lang="en-US" dirty="0" err="1">
                <a:solidFill>
                  <a:schemeClr val="tx1"/>
                </a:solidFill>
              </a:rPr>
              <a:t>dummy_fast_api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E4F2AFCE-CDB3-4845-84E6-C00C94D28B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01.12 - Kubernetes, </a:t>
            </a:r>
            <a:r>
              <a:rPr lang="ru-RU" dirty="0"/>
              <a:t>контейнерная оркестрация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Инструкции для работы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82704" y="697646"/>
            <a:ext cx="1422400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Roboto"/>
                <a:cs typeface="Roboto"/>
              </a:rPr>
              <a:t>Advanced</a:t>
            </a:r>
            <a:r>
              <a:rPr sz="1300" spc="-65" dirty="0">
                <a:latin typeface="Roboto"/>
                <a:cs typeface="Roboto"/>
              </a:rPr>
              <a:t> </a:t>
            </a:r>
            <a:r>
              <a:rPr sz="1300" spc="-15" dirty="0">
                <a:latin typeface="Roboto"/>
                <a:cs typeface="Roboto"/>
              </a:rPr>
              <a:t>Machine </a:t>
            </a:r>
            <a:r>
              <a:rPr sz="1300" spc="-31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Learning.</a:t>
            </a:r>
            <a:r>
              <a:rPr sz="1300" spc="-15" dirty="0">
                <a:latin typeface="Roboto"/>
                <a:cs typeface="Roboto"/>
              </a:rPr>
              <a:t> AutoML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874" y="1638275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endParaRPr sz="160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5378" y="1808608"/>
            <a:ext cx="8274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Production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24166" y="2018136"/>
            <a:ext cx="13747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Roboto"/>
                <a:cs typeface="Roboto"/>
              </a:rPr>
              <a:t>Временные</a:t>
            </a:r>
            <a:r>
              <a:rPr sz="1300" spc="-70" dirty="0">
                <a:latin typeface="Roboto"/>
                <a:cs typeface="Roboto"/>
              </a:rPr>
              <a:t> </a:t>
            </a:r>
            <a:r>
              <a:rPr sz="1300" spc="-25" dirty="0">
                <a:latin typeface="Roboto"/>
                <a:cs typeface="Roboto"/>
              </a:rPr>
              <a:t>ряды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4004" y="3193070"/>
            <a:ext cx="5314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25" dirty="0">
                <a:latin typeface="Roboto"/>
                <a:cs typeface="Roboto"/>
              </a:rPr>
              <a:t>Г</a:t>
            </a:r>
            <a:r>
              <a:rPr sz="1300" spc="-65" dirty="0">
                <a:latin typeface="Roboto"/>
                <a:cs typeface="Roboto"/>
              </a:rPr>
              <a:t>рафы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7804" y="2878546"/>
            <a:ext cx="195643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15" dirty="0">
                <a:latin typeface="Roboto"/>
                <a:cs typeface="Roboto"/>
              </a:rPr>
              <a:t>Рекомендательные</a:t>
            </a:r>
            <a:r>
              <a:rPr sz="1100" dirty="0">
                <a:latin typeface="Roboto"/>
                <a:cs typeface="Roboto"/>
              </a:rPr>
              <a:t> </a:t>
            </a:r>
            <a:r>
              <a:rPr sz="1100" spc="-20" dirty="0">
                <a:latin typeface="Roboto"/>
                <a:cs typeface="Roboto"/>
              </a:rPr>
              <a:t>системы. </a:t>
            </a:r>
            <a:r>
              <a:rPr sz="1100" spc="-254" dirty="0">
                <a:latin typeface="Roboto"/>
                <a:cs typeface="Roboto"/>
              </a:rPr>
              <a:t> </a:t>
            </a:r>
            <a:r>
              <a:rPr sz="1100" spc="-30" dirty="0">
                <a:latin typeface="Roboto"/>
                <a:cs typeface="Roboto"/>
              </a:rPr>
              <a:t>Задача</a:t>
            </a:r>
            <a:r>
              <a:rPr sz="1100" spc="-10" dirty="0">
                <a:latin typeface="Roboto"/>
                <a:cs typeface="Roboto"/>
              </a:rPr>
              <a:t> </a:t>
            </a:r>
            <a:r>
              <a:rPr sz="1100" dirty="0">
                <a:latin typeface="Roboto"/>
                <a:cs typeface="Roboto"/>
              </a:rPr>
              <a:t>ранжирования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67898" y="912212"/>
            <a:ext cx="4342130" cy="3698875"/>
            <a:chOff x="1467898" y="912212"/>
            <a:chExt cx="4342130" cy="3698875"/>
          </a:xfrm>
        </p:grpSpPr>
        <p:sp>
          <p:nvSpPr>
            <p:cNvPr id="14" name="object 14"/>
            <p:cNvSpPr/>
            <p:nvPr/>
          </p:nvSpPr>
          <p:spPr>
            <a:xfrm>
              <a:off x="1472660" y="916975"/>
              <a:ext cx="4332605" cy="1220470"/>
            </a:xfrm>
            <a:custGeom>
              <a:avLst/>
              <a:gdLst/>
              <a:ahLst/>
              <a:cxnLst/>
              <a:rect l="l" t="t" r="r" b="b"/>
              <a:pathLst>
                <a:path w="4332605" h="1220470">
                  <a:moveTo>
                    <a:pt x="2898413" y="1010949"/>
                  </a:moveTo>
                  <a:lnTo>
                    <a:pt x="2964258" y="1012817"/>
                  </a:lnTo>
                  <a:lnTo>
                    <a:pt x="3023231" y="1018131"/>
                  </a:lnTo>
                  <a:lnTo>
                    <a:pt x="3076192" y="1026461"/>
                  </a:lnTo>
                  <a:lnTo>
                    <a:pt x="3124000" y="1037376"/>
                  </a:lnTo>
                  <a:lnTo>
                    <a:pt x="3167514" y="1050445"/>
                  </a:lnTo>
                  <a:lnTo>
                    <a:pt x="3207593" y="1065238"/>
                  </a:lnTo>
                  <a:lnTo>
                    <a:pt x="3245096" y="1081324"/>
                  </a:lnTo>
                  <a:lnTo>
                    <a:pt x="3280884" y="1098271"/>
                  </a:lnTo>
                  <a:lnTo>
                    <a:pt x="3315813" y="1115649"/>
                  </a:lnTo>
                  <a:lnTo>
                    <a:pt x="3350745" y="1133028"/>
                  </a:lnTo>
                  <a:lnTo>
                    <a:pt x="3386537" y="1149975"/>
                  </a:lnTo>
                  <a:lnTo>
                    <a:pt x="3424048" y="1166061"/>
                  </a:lnTo>
                  <a:lnTo>
                    <a:pt x="3464138" y="1180854"/>
                  </a:lnTo>
                  <a:lnTo>
                    <a:pt x="3507664" y="1193923"/>
                  </a:lnTo>
                  <a:lnTo>
                    <a:pt x="3555486" y="1204838"/>
                  </a:lnTo>
                  <a:lnTo>
                    <a:pt x="3608463" y="1213168"/>
                  </a:lnTo>
                  <a:lnTo>
                    <a:pt x="3667452" y="1218482"/>
                  </a:lnTo>
                  <a:lnTo>
                    <a:pt x="3733313" y="1220349"/>
                  </a:lnTo>
                </a:path>
                <a:path w="4332605" h="1220470">
                  <a:moveTo>
                    <a:pt x="4332540" y="0"/>
                  </a:moveTo>
                  <a:lnTo>
                    <a:pt x="4257836" y="109"/>
                  </a:lnTo>
                  <a:lnTo>
                    <a:pt x="4183563" y="436"/>
                  </a:lnTo>
                  <a:lnTo>
                    <a:pt x="4109729" y="978"/>
                  </a:lnTo>
                  <a:lnTo>
                    <a:pt x="4036339" y="1732"/>
                  </a:lnTo>
                  <a:lnTo>
                    <a:pt x="3963400" y="2696"/>
                  </a:lnTo>
                  <a:lnTo>
                    <a:pt x="3890918" y="3866"/>
                  </a:lnTo>
                  <a:lnTo>
                    <a:pt x="3818900" y="5241"/>
                  </a:lnTo>
                  <a:lnTo>
                    <a:pt x="3747352" y="6817"/>
                  </a:lnTo>
                  <a:lnTo>
                    <a:pt x="3676281" y="8593"/>
                  </a:lnTo>
                  <a:lnTo>
                    <a:pt x="3605692" y="10564"/>
                  </a:lnTo>
                  <a:lnTo>
                    <a:pt x="3535592" y="12729"/>
                  </a:lnTo>
                  <a:lnTo>
                    <a:pt x="3465987" y="15085"/>
                  </a:lnTo>
                  <a:lnTo>
                    <a:pt x="3396885" y="17630"/>
                  </a:lnTo>
                  <a:lnTo>
                    <a:pt x="3328291" y="20360"/>
                  </a:lnTo>
                  <a:lnTo>
                    <a:pt x="3260211" y="23273"/>
                  </a:lnTo>
                  <a:lnTo>
                    <a:pt x="3192652" y="26366"/>
                  </a:lnTo>
                  <a:lnTo>
                    <a:pt x="3125621" y="29637"/>
                  </a:lnTo>
                  <a:lnTo>
                    <a:pt x="3059124" y="33083"/>
                  </a:lnTo>
                  <a:lnTo>
                    <a:pt x="2993166" y="36702"/>
                  </a:lnTo>
                  <a:lnTo>
                    <a:pt x="2927755" y="40490"/>
                  </a:lnTo>
                  <a:lnTo>
                    <a:pt x="2862897" y="44445"/>
                  </a:lnTo>
                  <a:lnTo>
                    <a:pt x="2798599" y="48565"/>
                  </a:lnTo>
                  <a:lnTo>
                    <a:pt x="2734866" y="52847"/>
                  </a:lnTo>
                  <a:lnTo>
                    <a:pt x="2671705" y="57287"/>
                  </a:lnTo>
                  <a:lnTo>
                    <a:pt x="2609122" y="61884"/>
                  </a:lnTo>
                  <a:lnTo>
                    <a:pt x="2547124" y="66635"/>
                  </a:lnTo>
                  <a:lnTo>
                    <a:pt x="2485717" y="71538"/>
                  </a:lnTo>
                  <a:lnTo>
                    <a:pt x="2424908" y="76588"/>
                  </a:lnTo>
                  <a:lnTo>
                    <a:pt x="2364702" y="81785"/>
                  </a:lnTo>
                  <a:lnTo>
                    <a:pt x="2305107" y="87125"/>
                  </a:lnTo>
                  <a:lnTo>
                    <a:pt x="2246128" y="92605"/>
                  </a:lnTo>
                  <a:lnTo>
                    <a:pt x="2187773" y="98223"/>
                  </a:lnTo>
                  <a:lnTo>
                    <a:pt x="2130046" y="103977"/>
                  </a:lnTo>
                  <a:lnTo>
                    <a:pt x="2072956" y="109863"/>
                  </a:lnTo>
                  <a:lnTo>
                    <a:pt x="2016508" y="115879"/>
                  </a:lnTo>
                  <a:lnTo>
                    <a:pt x="1960708" y="122022"/>
                  </a:lnTo>
                  <a:lnTo>
                    <a:pt x="1905563" y="128291"/>
                  </a:lnTo>
                  <a:lnTo>
                    <a:pt x="1851079" y="134681"/>
                  </a:lnTo>
                  <a:lnTo>
                    <a:pt x="1797263" y="141190"/>
                  </a:lnTo>
                  <a:lnTo>
                    <a:pt x="1744121" y="147816"/>
                  </a:lnTo>
                  <a:lnTo>
                    <a:pt x="1691659" y="154556"/>
                  </a:lnTo>
                  <a:lnTo>
                    <a:pt x="1639884" y="161408"/>
                  </a:lnTo>
                  <a:lnTo>
                    <a:pt x="1588802" y="168368"/>
                  </a:lnTo>
                  <a:lnTo>
                    <a:pt x="1538420" y="175434"/>
                  </a:lnTo>
                  <a:lnTo>
                    <a:pt x="1488744" y="182604"/>
                  </a:lnTo>
                  <a:lnTo>
                    <a:pt x="1439779" y="189875"/>
                  </a:lnTo>
                  <a:lnTo>
                    <a:pt x="1391534" y="197244"/>
                  </a:lnTo>
                  <a:lnTo>
                    <a:pt x="1344013" y="204708"/>
                  </a:lnTo>
                  <a:lnTo>
                    <a:pt x="1297224" y="212265"/>
                  </a:lnTo>
                  <a:lnTo>
                    <a:pt x="1251173" y="219912"/>
                  </a:lnTo>
                  <a:lnTo>
                    <a:pt x="1205865" y="227647"/>
                  </a:lnTo>
                  <a:lnTo>
                    <a:pt x="1161308" y="235466"/>
                  </a:lnTo>
                  <a:lnTo>
                    <a:pt x="1117509" y="243368"/>
                  </a:lnTo>
                  <a:lnTo>
                    <a:pt x="1074472" y="251350"/>
                  </a:lnTo>
                  <a:lnTo>
                    <a:pt x="1032205" y="259408"/>
                  </a:lnTo>
                  <a:lnTo>
                    <a:pt x="990714" y="267540"/>
                  </a:lnTo>
                  <a:lnTo>
                    <a:pt x="950005" y="275745"/>
                  </a:lnTo>
                  <a:lnTo>
                    <a:pt x="910085" y="284018"/>
                  </a:lnTo>
                  <a:lnTo>
                    <a:pt x="870960" y="292357"/>
                  </a:lnTo>
                  <a:lnTo>
                    <a:pt x="832637" y="300760"/>
                  </a:lnTo>
                  <a:lnTo>
                    <a:pt x="795122" y="309224"/>
                  </a:lnTo>
                  <a:lnTo>
                    <a:pt x="722540" y="326325"/>
                  </a:lnTo>
                  <a:lnTo>
                    <a:pt x="653266" y="343638"/>
                  </a:lnTo>
                  <a:lnTo>
                    <a:pt x="587352" y="361141"/>
                  </a:lnTo>
                  <a:lnTo>
                    <a:pt x="524847" y="378815"/>
                  </a:lnTo>
                  <a:lnTo>
                    <a:pt x="465803" y="396637"/>
                  </a:lnTo>
                  <a:lnTo>
                    <a:pt x="410272" y="414586"/>
                  </a:lnTo>
                  <a:lnTo>
                    <a:pt x="358303" y="432641"/>
                  </a:lnTo>
                  <a:lnTo>
                    <a:pt x="309948" y="450782"/>
                  </a:lnTo>
                  <a:lnTo>
                    <a:pt x="265259" y="468986"/>
                  </a:lnTo>
                  <a:lnTo>
                    <a:pt x="224285" y="487232"/>
                  </a:lnTo>
                  <a:lnTo>
                    <a:pt x="187079" y="505499"/>
                  </a:lnTo>
                  <a:lnTo>
                    <a:pt x="135498" y="534649"/>
                  </a:lnTo>
                  <a:lnTo>
                    <a:pt x="93104" y="563711"/>
                  </a:lnTo>
                  <a:lnTo>
                    <a:pt x="59356" y="592602"/>
                  </a:lnTo>
                  <a:lnTo>
                    <a:pt x="33712" y="621233"/>
                  </a:lnTo>
                  <a:lnTo>
                    <a:pt x="4575" y="677374"/>
                  </a:lnTo>
                  <a:lnTo>
                    <a:pt x="0" y="704711"/>
                  </a:lnTo>
                  <a:lnTo>
                    <a:pt x="1366" y="731444"/>
                  </a:lnTo>
                  <a:lnTo>
                    <a:pt x="19758" y="782754"/>
                  </a:lnTo>
                  <a:lnTo>
                    <a:pt x="55426" y="830612"/>
                  </a:lnTo>
                  <a:lnTo>
                    <a:pt x="104041" y="874328"/>
                  </a:lnTo>
                  <a:lnTo>
                    <a:pt x="161278" y="913213"/>
                  </a:lnTo>
                  <a:lnTo>
                    <a:pt x="222809" y="946575"/>
                  </a:lnTo>
                  <a:lnTo>
                    <a:pt x="284307" y="973725"/>
                  </a:lnTo>
                  <a:lnTo>
                    <a:pt x="341446" y="993973"/>
                  </a:lnTo>
                  <a:lnTo>
                    <a:pt x="389899" y="1006628"/>
                  </a:lnTo>
                  <a:lnTo>
                    <a:pt x="409517" y="1009892"/>
                  </a:lnTo>
                  <a:lnTo>
                    <a:pt x="425340" y="10109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1749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7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7" y="0"/>
                  </a:lnTo>
                  <a:lnTo>
                    <a:pt x="3040715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7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79254" y="4201933"/>
            <a:ext cx="18719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Roboto"/>
                <a:cs typeface="Roboto"/>
              </a:rPr>
              <a:t>Bayesian Learning, </a:t>
            </a:r>
            <a:r>
              <a:rPr sz="1300" spc="-10" dirty="0">
                <a:latin typeface="Roboto"/>
                <a:cs typeface="Roboto"/>
              </a:rPr>
              <a:t>PyMC</a:t>
            </a:r>
            <a:endParaRPr sz="13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5720" y="2132689"/>
            <a:ext cx="7720330" cy="2478405"/>
            <a:chOff x="865720" y="2132689"/>
            <a:chExt cx="7720330" cy="2478405"/>
          </a:xfrm>
        </p:grpSpPr>
        <p:sp>
          <p:nvSpPr>
            <p:cNvPr id="18" name="object 18"/>
            <p:cNvSpPr/>
            <p:nvPr/>
          </p:nvSpPr>
          <p:spPr>
            <a:xfrm>
              <a:off x="870483" y="2137452"/>
              <a:ext cx="7710805" cy="2184400"/>
            </a:xfrm>
            <a:custGeom>
              <a:avLst/>
              <a:gdLst/>
              <a:ahLst/>
              <a:cxnLst/>
              <a:rect l="l" t="t" r="r" b="b"/>
              <a:pathLst>
                <a:path w="7710805" h="2184400">
                  <a:moveTo>
                    <a:pt x="6538599" y="0"/>
                  </a:moveTo>
                  <a:lnTo>
                    <a:pt x="6604000" y="1019"/>
                  </a:lnTo>
                  <a:lnTo>
                    <a:pt x="6668319" y="4025"/>
                  </a:lnTo>
                  <a:lnTo>
                    <a:pt x="6731475" y="8937"/>
                  </a:lnTo>
                  <a:lnTo>
                    <a:pt x="6793390" y="15677"/>
                  </a:lnTo>
                  <a:lnTo>
                    <a:pt x="6853985" y="24164"/>
                  </a:lnTo>
                  <a:lnTo>
                    <a:pt x="6913181" y="34320"/>
                  </a:lnTo>
                  <a:lnTo>
                    <a:pt x="6970897" y="46065"/>
                  </a:lnTo>
                  <a:lnTo>
                    <a:pt x="7027055" y="59319"/>
                  </a:lnTo>
                  <a:lnTo>
                    <a:pt x="7081576" y="74004"/>
                  </a:lnTo>
                  <a:lnTo>
                    <a:pt x="7134380" y="90039"/>
                  </a:lnTo>
                  <a:lnTo>
                    <a:pt x="7185389" y="107345"/>
                  </a:lnTo>
                  <a:lnTo>
                    <a:pt x="7234522" y="125843"/>
                  </a:lnTo>
                  <a:lnTo>
                    <a:pt x="7281701" y="145453"/>
                  </a:lnTo>
                  <a:lnTo>
                    <a:pt x="7326847" y="166095"/>
                  </a:lnTo>
                  <a:lnTo>
                    <a:pt x="7369880" y="187692"/>
                  </a:lnTo>
                  <a:lnTo>
                    <a:pt x="7410721" y="210162"/>
                  </a:lnTo>
                  <a:lnTo>
                    <a:pt x="7449291" y="233426"/>
                  </a:lnTo>
                  <a:lnTo>
                    <a:pt x="7485511" y="257406"/>
                  </a:lnTo>
                  <a:lnTo>
                    <a:pt x="7519301" y="282021"/>
                  </a:lnTo>
                  <a:lnTo>
                    <a:pt x="7550582" y="307192"/>
                  </a:lnTo>
                  <a:lnTo>
                    <a:pt x="7579275" y="332840"/>
                  </a:lnTo>
                  <a:lnTo>
                    <a:pt x="7628579" y="385248"/>
                  </a:lnTo>
                  <a:lnTo>
                    <a:pt x="7666581" y="438610"/>
                  </a:lnTo>
                  <a:lnTo>
                    <a:pt x="7700257" y="515234"/>
                  </a:lnTo>
                  <a:lnTo>
                    <a:pt x="7709805" y="564510"/>
                  </a:lnTo>
                  <a:lnTo>
                    <a:pt x="7710791" y="612768"/>
                  </a:lnTo>
                  <a:lnTo>
                    <a:pt x="7704217" y="659500"/>
                  </a:lnTo>
                  <a:lnTo>
                    <a:pt x="7691085" y="704196"/>
                  </a:lnTo>
                  <a:lnTo>
                    <a:pt x="7672397" y="746348"/>
                  </a:lnTo>
                  <a:lnTo>
                    <a:pt x="7649154" y="785446"/>
                  </a:lnTo>
                  <a:lnTo>
                    <a:pt x="7622360" y="820983"/>
                  </a:lnTo>
                  <a:lnTo>
                    <a:pt x="7593014" y="852448"/>
                  </a:lnTo>
                  <a:lnTo>
                    <a:pt x="7562121" y="879334"/>
                  </a:lnTo>
                  <a:lnTo>
                    <a:pt x="7530680" y="901130"/>
                  </a:lnTo>
                  <a:lnTo>
                    <a:pt x="7470168" y="927422"/>
                  </a:lnTo>
                  <a:lnTo>
                    <a:pt x="7443099" y="930899"/>
                  </a:lnTo>
                </a:path>
                <a:path w="7710805" h="2184400">
                  <a:moveTo>
                    <a:pt x="4969816" y="930831"/>
                  </a:moveTo>
                  <a:lnTo>
                    <a:pt x="4898757" y="931386"/>
                  </a:lnTo>
                  <a:lnTo>
                    <a:pt x="4831532" y="933009"/>
                  </a:lnTo>
                  <a:lnTo>
                    <a:pt x="4767914" y="935636"/>
                  </a:lnTo>
                  <a:lnTo>
                    <a:pt x="4707678" y="939206"/>
                  </a:lnTo>
                  <a:lnTo>
                    <a:pt x="4650598" y="943655"/>
                  </a:lnTo>
                  <a:lnTo>
                    <a:pt x="4596449" y="948920"/>
                  </a:lnTo>
                  <a:lnTo>
                    <a:pt x="4545006" y="954939"/>
                  </a:lnTo>
                  <a:lnTo>
                    <a:pt x="4496043" y="961649"/>
                  </a:lnTo>
                  <a:lnTo>
                    <a:pt x="4449335" y="968988"/>
                  </a:lnTo>
                  <a:lnTo>
                    <a:pt x="4404655" y="976891"/>
                  </a:lnTo>
                  <a:lnTo>
                    <a:pt x="4361780" y="985297"/>
                  </a:lnTo>
                  <a:lnTo>
                    <a:pt x="4320483" y="994142"/>
                  </a:lnTo>
                  <a:lnTo>
                    <a:pt x="4280538" y="1003365"/>
                  </a:lnTo>
                  <a:lnTo>
                    <a:pt x="4241721" y="1012901"/>
                  </a:lnTo>
                  <a:lnTo>
                    <a:pt x="4203805" y="1022689"/>
                  </a:lnTo>
                  <a:lnTo>
                    <a:pt x="4166567" y="1032665"/>
                  </a:lnTo>
                  <a:lnTo>
                    <a:pt x="4129778" y="1042767"/>
                  </a:lnTo>
                  <a:lnTo>
                    <a:pt x="4056653" y="1063096"/>
                  </a:lnTo>
                  <a:lnTo>
                    <a:pt x="4019865" y="1073198"/>
                  </a:lnTo>
                  <a:lnTo>
                    <a:pt x="3982626" y="1083174"/>
                  </a:lnTo>
                  <a:lnTo>
                    <a:pt x="3944711" y="1092961"/>
                  </a:lnTo>
                  <a:lnTo>
                    <a:pt x="3905894" y="1102498"/>
                  </a:lnTo>
                  <a:lnTo>
                    <a:pt x="3865949" y="1111720"/>
                  </a:lnTo>
                  <a:lnTo>
                    <a:pt x="3824652" y="1120566"/>
                  </a:lnTo>
                  <a:lnTo>
                    <a:pt x="3781776" y="1128972"/>
                  </a:lnTo>
                  <a:lnTo>
                    <a:pt x="3737097" y="1136875"/>
                  </a:lnTo>
                  <a:lnTo>
                    <a:pt x="3690389" y="1144213"/>
                  </a:lnTo>
                  <a:lnTo>
                    <a:pt x="3641426" y="1150923"/>
                  </a:lnTo>
                  <a:lnTo>
                    <a:pt x="3589983" y="1156943"/>
                  </a:lnTo>
                  <a:lnTo>
                    <a:pt x="3535834" y="1162208"/>
                  </a:lnTo>
                  <a:lnTo>
                    <a:pt x="3478754" y="1166657"/>
                  </a:lnTo>
                  <a:lnTo>
                    <a:pt x="3418518" y="1170227"/>
                  </a:lnTo>
                  <a:lnTo>
                    <a:pt x="3354900" y="1172854"/>
                  </a:lnTo>
                  <a:lnTo>
                    <a:pt x="3287674" y="1174477"/>
                  </a:lnTo>
                  <a:lnTo>
                    <a:pt x="3216616" y="1175031"/>
                  </a:lnTo>
                </a:path>
                <a:path w="7710805" h="2184400">
                  <a:moveTo>
                    <a:pt x="246017" y="1174934"/>
                  </a:moveTo>
                  <a:lnTo>
                    <a:pt x="188605" y="1191926"/>
                  </a:lnTo>
                  <a:lnTo>
                    <a:pt x="130113" y="1239225"/>
                  </a:lnTo>
                  <a:lnTo>
                    <a:pt x="102260" y="1272518"/>
                  </a:lnTo>
                  <a:lnTo>
                    <a:pt x="76297" y="1311322"/>
                  </a:lnTo>
                  <a:lnTo>
                    <a:pt x="52942" y="1354948"/>
                  </a:lnTo>
                  <a:lnTo>
                    <a:pt x="32915" y="1402706"/>
                  </a:lnTo>
                  <a:lnTo>
                    <a:pt x="16936" y="1453909"/>
                  </a:lnTo>
                  <a:lnTo>
                    <a:pt x="5724" y="1507867"/>
                  </a:lnTo>
                  <a:lnTo>
                    <a:pt x="0" y="1563891"/>
                  </a:lnTo>
                  <a:lnTo>
                    <a:pt x="482" y="1621294"/>
                  </a:lnTo>
                  <a:lnTo>
                    <a:pt x="7890" y="1679384"/>
                  </a:lnTo>
                  <a:lnTo>
                    <a:pt x="17880" y="1721379"/>
                  </a:lnTo>
                  <a:lnTo>
                    <a:pt x="31687" y="1763114"/>
                  </a:lnTo>
                  <a:lnTo>
                    <a:pt x="49138" y="1804329"/>
                  </a:lnTo>
                  <a:lnTo>
                    <a:pt x="70061" y="1844767"/>
                  </a:lnTo>
                  <a:lnTo>
                    <a:pt x="94284" y="1884166"/>
                  </a:lnTo>
                  <a:lnTo>
                    <a:pt x="121635" y="1922268"/>
                  </a:lnTo>
                  <a:lnTo>
                    <a:pt x="151942" y="1958813"/>
                  </a:lnTo>
                  <a:lnTo>
                    <a:pt x="185033" y="1993541"/>
                  </a:lnTo>
                  <a:lnTo>
                    <a:pt x="220736" y="2026194"/>
                  </a:lnTo>
                  <a:lnTo>
                    <a:pt x="258879" y="2056511"/>
                  </a:lnTo>
                  <a:lnTo>
                    <a:pt x="299290" y="2084233"/>
                  </a:lnTo>
                  <a:lnTo>
                    <a:pt x="341797" y="2109101"/>
                  </a:lnTo>
                  <a:lnTo>
                    <a:pt x="386227" y="2130855"/>
                  </a:lnTo>
                  <a:lnTo>
                    <a:pt x="432410" y="2149236"/>
                  </a:lnTo>
                  <a:lnTo>
                    <a:pt x="480172" y="2163983"/>
                  </a:lnTo>
                  <a:lnTo>
                    <a:pt x="529342" y="2174839"/>
                  </a:lnTo>
                  <a:lnTo>
                    <a:pt x="579748" y="2181542"/>
                  </a:lnTo>
                  <a:lnTo>
                    <a:pt x="631217" y="218383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83000" y="4031600"/>
              <a:ext cx="3084195" cy="579755"/>
            </a:xfrm>
            <a:custGeom>
              <a:avLst/>
              <a:gdLst/>
              <a:ahLst/>
              <a:cxnLst/>
              <a:rect l="l" t="t" r="r" b="b"/>
              <a:pathLst>
                <a:path w="3084195" h="579754">
                  <a:moveTo>
                    <a:pt x="2987148" y="579299"/>
                  </a:moveTo>
                  <a:lnTo>
                    <a:pt x="96551" y="579299"/>
                  </a:lnTo>
                  <a:lnTo>
                    <a:pt x="58969" y="571712"/>
                  </a:lnTo>
                  <a:lnTo>
                    <a:pt x="28279" y="551020"/>
                  </a:lnTo>
                  <a:lnTo>
                    <a:pt x="7587" y="520330"/>
                  </a:lnTo>
                  <a:lnTo>
                    <a:pt x="0" y="482747"/>
                  </a:lnTo>
                  <a:lnTo>
                    <a:pt x="0" y="96551"/>
                  </a:lnTo>
                  <a:lnTo>
                    <a:pt x="7587" y="58969"/>
                  </a:lnTo>
                  <a:lnTo>
                    <a:pt x="28279" y="28279"/>
                  </a:lnTo>
                  <a:lnTo>
                    <a:pt x="58969" y="7587"/>
                  </a:lnTo>
                  <a:lnTo>
                    <a:pt x="96551" y="0"/>
                  </a:lnTo>
                  <a:lnTo>
                    <a:pt x="2987148" y="0"/>
                  </a:lnTo>
                  <a:lnTo>
                    <a:pt x="3040714" y="16221"/>
                  </a:lnTo>
                  <a:lnTo>
                    <a:pt x="3076350" y="59603"/>
                  </a:lnTo>
                  <a:lnTo>
                    <a:pt x="3083699" y="96551"/>
                  </a:lnTo>
                  <a:lnTo>
                    <a:pt x="3083699" y="482747"/>
                  </a:lnTo>
                  <a:lnTo>
                    <a:pt x="3076112" y="520330"/>
                  </a:lnTo>
                  <a:lnTo>
                    <a:pt x="3055420" y="551020"/>
                  </a:lnTo>
                  <a:lnTo>
                    <a:pt x="3024730" y="571712"/>
                  </a:lnTo>
                  <a:lnTo>
                    <a:pt x="2987148" y="5792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60504" y="4201933"/>
            <a:ext cx="17786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Roboto"/>
                <a:cs typeface="Roboto"/>
              </a:rPr>
              <a:t>Reinforcement</a:t>
            </a:r>
            <a:r>
              <a:rPr sz="1300" spc="-50" dirty="0">
                <a:latin typeface="Roboto"/>
                <a:cs typeface="Roboto"/>
              </a:rPr>
              <a:t> </a:t>
            </a:r>
            <a:r>
              <a:rPr sz="1300" spc="-20" dirty="0">
                <a:latin typeface="Roboto"/>
                <a:cs typeface="Roboto"/>
              </a:rPr>
              <a:t>Learning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97067"/>
              </p:ext>
            </p:extLst>
          </p:nvPr>
        </p:nvGraphicFramePr>
        <p:xfrm>
          <a:off x="846750" y="1649963"/>
          <a:ext cx="7239000" cy="6911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ym typeface="Roboto"/>
                        </a:rPr>
                        <a:t>docker, </a:t>
                      </a:r>
                      <a:r>
                        <a:rPr lang="ru-RU" sz="1300" dirty="0">
                          <a:sym typeface="Roboto"/>
                        </a:rPr>
                        <a:t>для чего он используется и где применяется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Научиться использовать </a:t>
                      </a:r>
                      <a:r>
                        <a:rPr lang="en-US" sz="1300" dirty="0">
                          <a:sym typeface="Roboto"/>
                        </a:rPr>
                        <a:t>docker </a:t>
                      </a:r>
                      <a:r>
                        <a:rPr lang="ru-RU" sz="1300" dirty="0">
                          <a:sym typeface="Roboto"/>
                        </a:rPr>
                        <a:t>для упаковки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своего кода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59074784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окружения от хоста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Docker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vs containerization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C84F0-90B0-3246-B787-1D5AE763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18"/>
            <a:ext cx="9144000" cy="33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1085</Words>
  <Application>Microsoft Macintosh PowerPoint</Application>
  <PresentationFormat>On-screen Show (16:9)</PresentationFormat>
  <Paragraphs>217</Paragraphs>
  <Slides>49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Courier New</vt:lpstr>
      <vt:lpstr>Google Sans</vt:lpstr>
      <vt:lpstr>System Font Regular</vt:lpstr>
      <vt:lpstr>Roboto</vt:lpstr>
      <vt:lpstr>Светлая тема</vt:lpstr>
      <vt:lpstr>Светлая тема</vt:lpstr>
      <vt:lpstr>ML Advanced Docker: Структура, применение, деплой</vt:lpstr>
      <vt:lpstr>Проверить, идет ли запись</vt:lpstr>
      <vt:lpstr>ML Advanced Docker</vt:lpstr>
      <vt:lpstr>Правила вебинара</vt:lpstr>
      <vt:lpstr>Карта курса</vt:lpstr>
      <vt:lpstr>Цели вебинара</vt:lpstr>
      <vt:lpstr>Смысл</vt:lpstr>
      <vt:lpstr>Docker</vt:lpstr>
      <vt:lpstr>Virtualization vs containerization</vt:lpstr>
      <vt:lpstr>Механизмы контейнеризации</vt:lpstr>
      <vt:lpstr>chroot</vt:lpstr>
      <vt:lpstr>LXC</vt:lpstr>
      <vt:lpstr>systemd-nspawn</vt:lpstr>
      <vt:lpstr>PowerPoint Presentation</vt:lpstr>
      <vt:lpstr>PowerPoint Presentation</vt:lpstr>
      <vt:lpstr>PowerPoint Presentation</vt:lpstr>
      <vt:lpstr>Docker</vt:lpstr>
      <vt:lpstr>Docker</vt:lpstr>
      <vt:lpstr>Docker namespaces</vt:lpstr>
      <vt:lpstr>Docker cgroups</vt:lpstr>
      <vt:lpstr>Unionfs</vt:lpstr>
      <vt:lpstr>Docker unionfs</vt:lpstr>
      <vt:lpstr>Docker unionfs</vt:lpstr>
      <vt:lpstr>Docker union fs - пример</vt:lpstr>
      <vt:lpstr>Docker data volumes</vt:lpstr>
      <vt:lpstr>Docker data volumes</vt:lpstr>
      <vt:lpstr>Docker сеть Bridge network</vt:lpstr>
      <vt:lpstr>Docker port mapping</vt:lpstr>
      <vt:lpstr>Docker hub</vt:lpstr>
      <vt:lpstr>Docker основные команды</vt:lpstr>
      <vt:lpstr>PowerPoint Presentation</vt:lpstr>
      <vt:lpstr>Сборка образа</vt:lpstr>
      <vt:lpstr>Dockerfile</vt:lpstr>
      <vt:lpstr>Пишем dockerfile</vt:lpstr>
      <vt:lpstr>Собираем image</vt:lpstr>
      <vt:lpstr>Docker images</vt:lpstr>
      <vt:lpstr>Запускаем наш контейнер</vt:lpstr>
      <vt:lpstr>Пишем dockerfile</vt:lpstr>
      <vt:lpstr>Выполнить скрипт сразу после запуска</vt:lpstr>
      <vt:lpstr>Вопросы?</vt:lpstr>
      <vt:lpstr>Практика</vt:lpstr>
      <vt:lpstr>Практика</vt:lpstr>
      <vt:lpstr>Развернуть ML модель в Docker с использованием Flask и FastAPI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  <vt:lpstr>Инструкции для работы с презентацией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23</cp:revision>
  <dcterms:modified xsi:type="dcterms:W3CDTF">2023-11-26T18:10:06Z</dcterms:modified>
</cp:coreProperties>
</file>